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65" r:id="rId6"/>
    <p:sldId id="271" r:id="rId7"/>
    <p:sldId id="283" r:id="rId8"/>
    <p:sldId id="288" r:id="rId9"/>
    <p:sldId id="272" r:id="rId10"/>
    <p:sldId id="280" r:id="rId11"/>
    <p:sldId id="281" r:id="rId12"/>
    <p:sldId id="282" r:id="rId13"/>
    <p:sldId id="268" r:id="rId14"/>
    <p:sldId id="284" r:id="rId15"/>
    <p:sldId id="285" r:id="rId16"/>
    <p:sldId id="286" r:id="rId17"/>
    <p:sldId id="262" r:id="rId18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7B62"/>
    <a:srgbClr val="9CBAA6"/>
    <a:srgbClr val="FEFEFE"/>
    <a:srgbClr val="F6F7F9"/>
    <a:srgbClr val="F5F6F8"/>
    <a:srgbClr val="F7F7F9"/>
    <a:srgbClr val="FFFFFF"/>
    <a:srgbClr val="F6F6F8"/>
    <a:srgbClr val="F9F9FB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330" y="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2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F6E4B-230F-4E7C-A5E6-894D2EC2F02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F5DD8-8008-4271-BCFB-1E0569E0094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jpeg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46" b="58650"/>
          <a:stretch>
            <a:fillRect/>
          </a:stretch>
        </p:blipFill>
        <p:spPr>
          <a:xfrm>
            <a:off x="-1" y="0"/>
            <a:ext cx="3935393" cy="438629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85" r="85623"/>
          <a:stretch>
            <a:fillRect/>
          </a:stretch>
        </p:blipFill>
        <p:spPr>
          <a:xfrm>
            <a:off x="10069975" y="3543086"/>
            <a:ext cx="2122025" cy="3314914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3934928" y="642397"/>
            <a:ext cx="6456680" cy="6110588"/>
            <a:chOff x="3809317" y="-205733"/>
            <a:chExt cx="5867317" cy="6110588"/>
          </a:xfrm>
        </p:grpSpPr>
        <p:sp>
          <p:nvSpPr>
            <p:cNvPr id="14" name="文本框 13"/>
            <p:cNvSpPr txBox="1"/>
            <p:nvPr/>
          </p:nvSpPr>
          <p:spPr>
            <a:xfrm>
              <a:off x="3809317" y="-205733"/>
              <a:ext cx="5867317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rgbClr val="567B62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基于微服务的分布式交易系统</a:t>
              </a:r>
              <a:endParaRPr lang="en-US" altLang="zh-CN" sz="3200" dirty="0">
                <a:solidFill>
                  <a:srgbClr val="567B62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461760" y="2270848"/>
              <a:ext cx="1293255" cy="1322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8000" dirty="0">
                <a:solidFill>
                  <a:srgbClr val="567B62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 flipH="1">
              <a:off x="5908467" y="826142"/>
              <a:ext cx="665307" cy="616959"/>
            </a:xfrm>
            <a:prstGeom prst="line">
              <a:avLst/>
            </a:prstGeom>
            <a:ln w="12700">
              <a:solidFill>
                <a:srgbClr val="567B6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flipH="1">
              <a:off x="4562351" y="1483328"/>
              <a:ext cx="3012706" cy="2893859"/>
            </a:xfrm>
            <a:prstGeom prst="line">
              <a:avLst/>
            </a:prstGeom>
            <a:ln w="12700">
              <a:solidFill>
                <a:srgbClr val="567B6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flipH="1">
              <a:off x="6191333" y="5287896"/>
              <a:ext cx="665307" cy="616959"/>
            </a:xfrm>
            <a:prstGeom prst="line">
              <a:avLst/>
            </a:prstGeom>
            <a:ln w="12700">
              <a:solidFill>
                <a:srgbClr val="567B6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6686233" y="4471035"/>
            <a:ext cx="3514725" cy="201485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pPr algn="ctr"/>
            <a:r>
              <a:rPr lang="zh-CN" altLang="en-US" sz="4500" b="1">
                <a:solidFill>
                  <a:schemeClr val="tx1"/>
                </a:solidFill>
                <a:effectLst/>
              </a:rPr>
              <a:t>答辩人</a:t>
            </a:r>
            <a:r>
              <a:rPr lang="en-US" altLang="zh-CN" sz="4500" b="1">
                <a:solidFill>
                  <a:schemeClr val="tx1"/>
                </a:solidFill>
                <a:effectLst/>
              </a:rPr>
              <a:t> </a:t>
            </a:r>
            <a:r>
              <a:rPr lang="zh-CN" altLang="en-US" sz="4500" b="1">
                <a:solidFill>
                  <a:schemeClr val="tx1"/>
                </a:solidFill>
                <a:effectLst/>
              </a:rPr>
              <a:t>：</a:t>
            </a:r>
            <a:r>
              <a:rPr lang="zh-CN" altLang="en-US" sz="3500" b="1">
                <a:solidFill>
                  <a:schemeClr val="accent5"/>
                </a:solidFill>
                <a:effectLst/>
              </a:rPr>
              <a:t>熊强</a:t>
            </a:r>
            <a:endParaRPr lang="zh-CN" altLang="en-US" sz="3500" b="1">
              <a:solidFill>
                <a:schemeClr val="accent5"/>
              </a:solidFill>
              <a:effectLst/>
            </a:endParaRPr>
          </a:p>
          <a:p>
            <a:pPr algn="ctr"/>
            <a:r>
              <a:rPr lang="zh-CN" altLang="en-US" sz="4500" b="1">
                <a:solidFill>
                  <a:schemeClr val="tx1"/>
                </a:solidFill>
                <a:effectLst/>
              </a:rPr>
              <a:t>导师</a:t>
            </a:r>
            <a:r>
              <a:rPr lang="en-US" altLang="zh-CN" sz="4500" b="1">
                <a:solidFill>
                  <a:schemeClr val="tx1"/>
                </a:solidFill>
                <a:effectLst/>
              </a:rPr>
              <a:t> </a:t>
            </a:r>
            <a:r>
              <a:rPr lang="zh-CN" altLang="en-US" sz="4500" b="1">
                <a:solidFill>
                  <a:schemeClr val="tx1"/>
                </a:solidFill>
                <a:effectLst/>
              </a:rPr>
              <a:t>：</a:t>
            </a:r>
            <a:r>
              <a:rPr lang="zh-CN" altLang="en-US" sz="3500" b="1">
                <a:solidFill>
                  <a:schemeClr val="accent5"/>
                </a:solidFill>
                <a:effectLst/>
              </a:rPr>
              <a:t>何怀文</a:t>
            </a:r>
            <a:endParaRPr lang="zh-CN" altLang="en-US" sz="3500" b="1">
              <a:solidFill>
                <a:schemeClr val="accent5"/>
              </a:solidFill>
              <a:effectLst/>
            </a:endParaRPr>
          </a:p>
          <a:p>
            <a:pPr algn="ctr"/>
            <a:endParaRPr lang="zh-CN" altLang="en-US" sz="3500" b="1">
              <a:solidFill>
                <a:schemeClr val="accent5"/>
              </a:solidFill>
              <a:effectLst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944235" y="4338955"/>
            <a:ext cx="735965" cy="641350"/>
            <a:chOff x="385338" y="2302387"/>
            <a:chExt cx="995227" cy="921175"/>
          </a:xfrm>
          <a:solidFill>
            <a:schemeClr val="accent2"/>
          </a:solidFill>
        </p:grpSpPr>
        <p:sp>
          <p:nvSpPr>
            <p:cNvPr id="4" name="菱形 3"/>
            <p:cNvSpPr/>
            <p:nvPr/>
          </p:nvSpPr>
          <p:spPr>
            <a:xfrm>
              <a:off x="403412" y="2492188"/>
              <a:ext cx="977153" cy="355553"/>
            </a:xfrm>
            <a:prstGeom prst="diamond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394447" y="2669965"/>
              <a:ext cx="0" cy="333211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528918" y="2717257"/>
              <a:ext cx="0" cy="381543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1237130" y="2717257"/>
              <a:ext cx="0" cy="381543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sp>
          <p:nvSpPr>
            <p:cNvPr id="8" name="弧形 7"/>
            <p:cNvSpPr/>
            <p:nvPr/>
          </p:nvSpPr>
          <p:spPr>
            <a:xfrm rot="8081288">
              <a:off x="406190" y="2281535"/>
              <a:ext cx="921175" cy="962880"/>
            </a:xfrm>
            <a:prstGeom prst="arc">
              <a:avLst>
                <a:gd name="adj1" fmla="val 15943526"/>
                <a:gd name="adj2" fmla="val 233340"/>
              </a:avLst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936615" y="5208270"/>
            <a:ext cx="621665" cy="542925"/>
            <a:chOff x="-1129498" y="1162050"/>
            <a:chExt cx="1400826" cy="956101"/>
          </a:xfrm>
          <a:solidFill>
            <a:schemeClr val="accent2"/>
          </a:solidFill>
        </p:grpSpPr>
        <p:sp>
          <p:nvSpPr>
            <p:cNvPr id="9" name="椭圆 8"/>
            <p:cNvSpPr/>
            <p:nvPr/>
          </p:nvSpPr>
          <p:spPr>
            <a:xfrm>
              <a:off x="-590550" y="1162050"/>
              <a:ext cx="533400" cy="533400"/>
            </a:xfrm>
            <a:prstGeom prst="ellipse">
              <a:avLst/>
            </a:pr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任意多边形 35"/>
            <p:cNvSpPr/>
            <p:nvPr/>
          </p:nvSpPr>
          <p:spPr>
            <a:xfrm>
              <a:off x="-893604" y="1734909"/>
              <a:ext cx="1164932" cy="383242"/>
            </a:xfrm>
            <a:custGeom>
              <a:avLst/>
              <a:gdLst>
                <a:gd name="connsiteX0" fmla="*/ 582466 w 1164932"/>
                <a:gd name="connsiteY0" fmla="*/ 0 h 383242"/>
                <a:gd name="connsiteX1" fmla="*/ 1128199 w 1164932"/>
                <a:gd name="connsiteY1" fmla="*/ 310762 h 383242"/>
                <a:gd name="connsiteX2" fmla="*/ 1164932 w 1164932"/>
                <a:gd name="connsiteY2" fmla="*/ 383242 h 383242"/>
                <a:gd name="connsiteX3" fmla="*/ 0 w 1164932"/>
                <a:gd name="connsiteY3" fmla="*/ 383242 h 383242"/>
                <a:gd name="connsiteX4" fmla="*/ 36733 w 1164932"/>
                <a:gd name="connsiteY4" fmla="*/ 310762 h 383242"/>
                <a:gd name="connsiteX5" fmla="*/ 582466 w 1164932"/>
                <a:gd name="connsiteY5" fmla="*/ 0 h 383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4932" h="383242">
                  <a:moveTo>
                    <a:pt x="582466" y="0"/>
                  </a:moveTo>
                  <a:cubicBezTo>
                    <a:pt x="809639" y="0"/>
                    <a:pt x="1009928" y="123270"/>
                    <a:pt x="1128199" y="310762"/>
                  </a:cubicBezTo>
                  <a:lnTo>
                    <a:pt x="1164932" y="383242"/>
                  </a:lnTo>
                  <a:lnTo>
                    <a:pt x="0" y="383242"/>
                  </a:lnTo>
                  <a:lnTo>
                    <a:pt x="36733" y="310762"/>
                  </a:lnTo>
                  <a:cubicBezTo>
                    <a:pt x="155004" y="123270"/>
                    <a:pt x="355294" y="0"/>
                    <a:pt x="582466" y="0"/>
                  </a:cubicBezTo>
                  <a:close/>
                </a:path>
              </a:pathLst>
            </a:cu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-1129498" y="1191984"/>
              <a:ext cx="428625" cy="714375"/>
            </a:xfrm>
            <a:prstGeom prst="line">
              <a:avLst/>
            </a:prstGeom>
            <a:grp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</p:grpSp>
      <p:sp>
        <p:nvSpPr>
          <p:cNvPr id="10" name="文本框 9"/>
          <p:cNvSpPr txBox="1"/>
          <p:nvPr/>
        </p:nvSpPr>
        <p:spPr>
          <a:xfrm>
            <a:off x="4672965" y="2664460"/>
            <a:ext cx="7141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1"/>
                </a:solidFill>
              </a:rPr>
              <a:t>分布式</a:t>
            </a:r>
            <a:r>
              <a:rPr lang="en-US" altLang="zh-CN">
                <a:solidFill>
                  <a:schemeClr val="accent1"/>
                </a:solidFill>
              </a:rPr>
              <a:t>  | </a:t>
            </a:r>
            <a:r>
              <a:rPr lang="zh-CN" altLang="en-US">
                <a:solidFill>
                  <a:schemeClr val="accent1"/>
                </a:solidFill>
              </a:rPr>
              <a:t>交易平台</a:t>
            </a:r>
            <a:r>
              <a:rPr lang="en-US" altLang="zh-CN">
                <a:solidFill>
                  <a:schemeClr val="accent1"/>
                </a:solidFill>
              </a:rPr>
              <a:t> | Docker | Gateway|</a:t>
            </a:r>
            <a:r>
              <a:rPr lang="zh-CN" altLang="en-US">
                <a:solidFill>
                  <a:schemeClr val="accent1"/>
                </a:solidFill>
              </a:rPr>
              <a:t>高并发</a:t>
            </a:r>
            <a:r>
              <a:rPr lang="en-US" altLang="zh-CN">
                <a:solidFill>
                  <a:schemeClr val="accent1"/>
                </a:solidFill>
              </a:rPr>
              <a:t> </a:t>
            </a:r>
            <a:endParaRPr lang="en-US" altLang="zh-CN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332866" y="148590"/>
            <a:ext cx="9250680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亮点三：高性能分布式检索引擎</a:t>
            </a:r>
            <a:endParaRPr lang="en-US" altLang="zh-CN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2440" y="1061085"/>
            <a:ext cx="11400790" cy="55200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046163" y="161290"/>
            <a:ext cx="9824085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亮点四：分布式信号量</a:t>
            </a:r>
            <a:r>
              <a:rPr lang="en-US" alt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&amp;</a:t>
            </a:r>
            <a:r>
              <a:rPr lang="zh-CN" altLang="en-US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异步编排</a:t>
            </a:r>
            <a:endParaRPr lang="zh-CN" altLang="en-US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8245" y="944880"/>
            <a:ext cx="9951720" cy="5143500"/>
          </a:xfrm>
          <a:prstGeom prst="rect">
            <a:avLst/>
          </a:prstGeom>
        </p:spPr>
      </p:pic>
      <p:sp>
        <p:nvSpPr>
          <p:cNvPr id="6" name="等腰三角形 5"/>
          <p:cNvSpPr/>
          <p:nvPr/>
        </p:nvSpPr>
        <p:spPr>
          <a:xfrm rot="16200000" flipH="1" flipV="1">
            <a:off x="304890" y="3843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46163" y="148590"/>
            <a:ext cx="9824085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亮点四：分布式信号量</a:t>
            </a:r>
            <a:r>
              <a:rPr lang="en-US" alt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&amp;</a:t>
            </a:r>
            <a:r>
              <a:rPr lang="zh-CN" altLang="en-US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异步编排</a:t>
            </a:r>
            <a:endParaRPr lang="zh-CN" altLang="en-US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等腰三角形 56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572001" y="0"/>
            <a:ext cx="2773680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登录界面</a:t>
            </a:r>
            <a:endParaRPr lang="zh-CN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60" name="图片 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1495" y="945515"/>
            <a:ext cx="11129645" cy="3471545"/>
          </a:xfrm>
          <a:prstGeom prst="rect">
            <a:avLst/>
          </a:prstGeom>
        </p:spPr>
      </p:pic>
      <p:pic>
        <p:nvPicPr>
          <p:cNvPr id="63" name="图片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010" y="3208020"/>
            <a:ext cx="2994660" cy="3649980"/>
          </a:xfrm>
          <a:prstGeom prst="rect">
            <a:avLst/>
          </a:prstGeom>
        </p:spPr>
      </p:pic>
      <p:pic>
        <p:nvPicPr>
          <p:cNvPr id="64" name="图片 6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2420" y="3199130"/>
            <a:ext cx="3083560" cy="364998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等腰三角形 56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5219701" y="0"/>
            <a:ext cx="1478280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首页</a:t>
            </a:r>
            <a:endParaRPr lang="zh-CN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410" y="1082675"/>
            <a:ext cx="11981180" cy="557149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等腰三角形 56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572001" y="0"/>
            <a:ext cx="2773680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商品管理</a:t>
            </a:r>
            <a:endParaRPr lang="zh-CN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9280" y="1120775"/>
            <a:ext cx="11119485" cy="52177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等腰三角形 56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4572001" y="0"/>
            <a:ext cx="2773680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秒杀场次</a:t>
            </a:r>
            <a:endParaRPr lang="zh-CN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160" y="783590"/>
            <a:ext cx="11191875" cy="28543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" y="3637915"/>
            <a:ext cx="11236960" cy="27603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46" b="58650"/>
          <a:stretch>
            <a:fillRect/>
          </a:stretch>
        </p:blipFill>
        <p:spPr>
          <a:xfrm>
            <a:off x="-1" y="0"/>
            <a:ext cx="3935393" cy="438629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85" r="85623"/>
          <a:stretch>
            <a:fillRect/>
          </a:stretch>
        </p:blipFill>
        <p:spPr>
          <a:xfrm>
            <a:off x="10069975" y="3543086"/>
            <a:ext cx="2122025" cy="3314914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5418896" y="905976"/>
            <a:ext cx="3513362" cy="5607067"/>
            <a:chOff x="4562351" y="826142"/>
            <a:chExt cx="3192664" cy="5607067"/>
          </a:xfrm>
        </p:grpSpPr>
        <p:sp>
          <p:nvSpPr>
            <p:cNvPr id="9" name="文本框 8"/>
            <p:cNvSpPr txBox="1"/>
            <p:nvPr/>
          </p:nvSpPr>
          <p:spPr>
            <a:xfrm>
              <a:off x="4727226" y="1142500"/>
              <a:ext cx="1293255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1500" dirty="0">
                  <a:solidFill>
                    <a:srgbClr val="567B62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谢</a:t>
              </a:r>
              <a:endParaRPr lang="zh-CN" altLang="en-US" sz="11500" dirty="0">
                <a:solidFill>
                  <a:srgbClr val="567B62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461760" y="2270848"/>
              <a:ext cx="129325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0" dirty="0">
                  <a:solidFill>
                    <a:srgbClr val="567B62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谢</a:t>
              </a:r>
              <a:endParaRPr lang="zh-CN" altLang="en-US" sz="8000" dirty="0">
                <a:solidFill>
                  <a:srgbClr val="567B62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  <p:cxnSp>
          <p:nvCxnSpPr>
            <p:cNvPr id="12" name="直接连接符 11"/>
            <p:cNvCxnSpPr/>
            <p:nvPr/>
          </p:nvCxnSpPr>
          <p:spPr>
            <a:xfrm flipH="1">
              <a:off x="5908467" y="826142"/>
              <a:ext cx="665307" cy="616959"/>
            </a:xfrm>
            <a:prstGeom prst="line">
              <a:avLst/>
            </a:prstGeom>
            <a:ln w="12700">
              <a:solidFill>
                <a:srgbClr val="567B6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flipH="1">
              <a:off x="4562351" y="1483328"/>
              <a:ext cx="3012706" cy="2893859"/>
            </a:xfrm>
            <a:prstGeom prst="line">
              <a:avLst/>
            </a:prstGeom>
            <a:ln w="12700">
              <a:solidFill>
                <a:srgbClr val="567B6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/>
            <p:cNvSpPr txBox="1"/>
            <p:nvPr/>
          </p:nvSpPr>
          <p:spPr>
            <a:xfrm rot="5400000">
              <a:off x="5624427" y="1804852"/>
              <a:ext cx="1496761" cy="4754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567B62"/>
                  </a:solidFill>
                </a:rPr>
                <a:t>YOUTH GRADUATION</a:t>
              </a:r>
              <a:endParaRPr lang="zh-CN" altLang="en-US" sz="1400" dirty="0">
                <a:solidFill>
                  <a:srgbClr val="567B62"/>
                </a:solidFill>
              </a:endParaRPr>
            </a:p>
          </p:txBody>
        </p:sp>
        <p:sp>
          <p:nvSpPr>
            <p:cNvPr id="15" name="流程图: 接点 14"/>
            <p:cNvSpPr/>
            <p:nvPr/>
          </p:nvSpPr>
          <p:spPr>
            <a:xfrm>
              <a:off x="5622966" y="3501728"/>
              <a:ext cx="901020" cy="934101"/>
            </a:xfrm>
            <a:prstGeom prst="flowChartConnector">
              <a:avLst/>
            </a:prstGeom>
            <a:solidFill>
              <a:srgbClr val="567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6" name="流程图: 接点 15"/>
            <p:cNvSpPr/>
            <p:nvPr/>
          </p:nvSpPr>
          <p:spPr>
            <a:xfrm>
              <a:off x="5622966" y="4572443"/>
              <a:ext cx="901020" cy="934101"/>
            </a:xfrm>
            <a:prstGeom prst="flowChartConnector">
              <a:avLst/>
            </a:prstGeom>
            <a:solidFill>
              <a:srgbClr val="567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721195" y="3567519"/>
              <a:ext cx="8668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>
                  <a:solidFill>
                    <a:schemeClr val="bg1"/>
                  </a:solidFill>
                </a:rPr>
                <a:t>观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721195" y="4638233"/>
              <a:ext cx="866821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>
                  <a:solidFill>
                    <a:schemeClr val="bg1"/>
                  </a:solidFill>
                </a:rPr>
                <a:t>看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5400000">
              <a:off x="5805192" y="4347396"/>
              <a:ext cx="2334604" cy="6432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rgbClr val="567B62"/>
                  </a:solidFill>
                  <a:latin typeface="+mn-ea"/>
                </a:rPr>
                <a:t>JAPANESE PURE AND FRESH</a:t>
              </a:r>
              <a:endParaRPr lang="zh-CN" altLang="en-US" sz="2000" dirty="0">
                <a:solidFill>
                  <a:srgbClr val="567B62"/>
                </a:solidFill>
                <a:latin typeface="+mn-ea"/>
              </a:endParaRPr>
            </a:p>
          </p:txBody>
        </p:sp>
        <p:cxnSp>
          <p:nvCxnSpPr>
            <p:cNvPr id="20" name="直接连接符 19"/>
            <p:cNvCxnSpPr/>
            <p:nvPr/>
          </p:nvCxnSpPr>
          <p:spPr>
            <a:xfrm flipH="1">
              <a:off x="6191333" y="5287896"/>
              <a:ext cx="665307" cy="616959"/>
            </a:xfrm>
            <a:prstGeom prst="line">
              <a:avLst/>
            </a:prstGeom>
            <a:ln w="12700">
              <a:solidFill>
                <a:srgbClr val="567B6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矩形 20"/>
            <p:cNvSpPr/>
            <p:nvPr/>
          </p:nvSpPr>
          <p:spPr>
            <a:xfrm rot="5400000">
              <a:off x="4019992" y="4944271"/>
              <a:ext cx="2334604" cy="6432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2000" dirty="0">
                  <a:solidFill>
                    <a:srgbClr val="567B62"/>
                  </a:solidFill>
                  <a:latin typeface="+mn-ea"/>
                </a:rPr>
                <a:t>JAPANESE PURE AND FRESH</a:t>
              </a:r>
              <a:endParaRPr lang="zh-CN" altLang="en-US" sz="2000" dirty="0">
                <a:solidFill>
                  <a:srgbClr val="567B62"/>
                </a:solidFill>
                <a:latin typeface="+mn-ea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46" b="58650"/>
          <a:stretch>
            <a:fillRect/>
          </a:stretch>
        </p:blipFill>
        <p:spPr>
          <a:xfrm>
            <a:off x="-1" y="0"/>
            <a:ext cx="3935393" cy="438629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85" r="85623"/>
          <a:stretch>
            <a:fillRect/>
          </a:stretch>
        </p:blipFill>
        <p:spPr>
          <a:xfrm>
            <a:off x="10069975" y="3543086"/>
            <a:ext cx="2122025" cy="3314914"/>
          </a:xfrm>
          <a:prstGeom prst="rect">
            <a:avLst/>
          </a:prstGeom>
        </p:spPr>
      </p:pic>
      <p:grpSp>
        <p:nvGrpSpPr>
          <p:cNvPr id="26" name="组合 25"/>
          <p:cNvGrpSpPr/>
          <p:nvPr/>
        </p:nvGrpSpPr>
        <p:grpSpPr>
          <a:xfrm>
            <a:off x="4460907" y="1284057"/>
            <a:ext cx="4682296" cy="4857390"/>
            <a:chOff x="4250690" y="1138196"/>
            <a:chExt cx="4682296" cy="4857390"/>
          </a:xfrm>
        </p:grpSpPr>
        <p:grpSp>
          <p:nvGrpSpPr>
            <p:cNvPr id="27" name="组合 26"/>
            <p:cNvGrpSpPr/>
            <p:nvPr/>
          </p:nvGrpSpPr>
          <p:grpSpPr>
            <a:xfrm>
              <a:off x="5600343" y="2236375"/>
              <a:ext cx="3332643" cy="3759211"/>
              <a:chOff x="4467829" y="2163289"/>
              <a:chExt cx="3332643" cy="3759211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4475545" y="2163289"/>
                <a:ext cx="3317210" cy="735577"/>
                <a:chOff x="4406962" y="2198013"/>
                <a:chExt cx="3317210" cy="735577"/>
              </a:xfrm>
            </p:grpSpPr>
            <p:sp>
              <p:nvSpPr>
                <p:cNvPr id="47" name="Oval 5"/>
                <p:cNvSpPr>
                  <a:spLocks noChangeArrowheads="1"/>
                </p:cNvSpPr>
                <p:nvPr/>
              </p:nvSpPr>
              <p:spPr bwMode="auto">
                <a:xfrm>
                  <a:off x="4406962" y="2210854"/>
                  <a:ext cx="724644" cy="722736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zh-CN" altLang="en-US" sz="2000">
                    <a:solidFill>
                      <a:srgbClr val="779A69"/>
                    </a:solidFill>
                  </a:endParaRPr>
                </a:p>
              </p:txBody>
            </p:sp>
            <p:sp>
              <p:nvSpPr>
                <p:cNvPr id="48" name="Oval 6"/>
                <p:cNvSpPr>
                  <a:spLocks noChangeArrowheads="1"/>
                </p:cNvSpPr>
                <p:nvPr/>
              </p:nvSpPr>
              <p:spPr bwMode="auto">
                <a:xfrm>
                  <a:off x="4471799" y="2275691"/>
                  <a:ext cx="596879" cy="594970"/>
                </a:xfrm>
                <a:prstGeom prst="ellipse">
                  <a:avLst/>
                </a:prstGeom>
                <a:solidFill>
                  <a:srgbClr val="567B62"/>
                </a:solidFill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zh-CN" altLang="en-US" sz="2000" dirty="0">
                    <a:solidFill>
                      <a:srgbClr val="779A69"/>
                    </a:solidFill>
                  </a:endParaRPr>
                </a:p>
              </p:txBody>
            </p:sp>
            <p:sp>
              <p:nvSpPr>
                <p:cNvPr id="49" name="TextBox 14"/>
                <p:cNvSpPr txBox="1">
                  <a:spLocks noChangeArrowheads="1"/>
                </p:cNvSpPr>
                <p:nvPr/>
              </p:nvSpPr>
              <p:spPr bwMode="auto">
                <a:xfrm>
                  <a:off x="4471169" y="2328096"/>
                  <a:ext cx="604653" cy="5232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r>
                    <a:rPr lang="en-US" altLang="zh-CN" sz="28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28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0" name="文本框 48"/>
                <p:cNvSpPr txBox="1">
                  <a:spLocks noChangeArrowheads="1"/>
                </p:cNvSpPr>
                <p:nvPr/>
              </p:nvSpPr>
              <p:spPr bwMode="auto">
                <a:xfrm>
                  <a:off x="5164025" y="2198013"/>
                  <a:ext cx="2560147" cy="662554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1pPr>
                  <a:lvl2pPr marL="742950" indent="-28575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2pPr>
                  <a:lvl3pPr marL="11430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3pPr>
                  <a:lvl4pPr marL="16002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4pPr>
                  <a:lvl5pPr marL="20574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5pPr>
                  <a:lvl6pPr marL="25146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6pPr>
                  <a:lvl7pPr marL="29718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7pPr>
                  <a:lvl8pPr marL="34290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8pPr>
                  <a:lvl9pPr marL="38862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9pPr>
                </a:lstStyle>
                <a:p>
                  <a:pPr>
                    <a:lnSpc>
                      <a:spcPct val="150000"/>
                    </a:lnSpc>
                    <a:defRPr/>
                  </a:pPr>
                  <a:r>
                    <a:rPr lang="zh-CN" altLang="en-US" sz="2800" dirty="0">
                      <a:solidFill>
                        <a:srgbClr val="567B62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选题背景</a:t>
                  </a:r>
                  <a:endParaRPr lang="id-ID" altLang="zh-CN" sz="2800" dirty="0">
                    <a:solidFill>
                      <a:srgbClr val="567B6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32" name="组合 31"/>
              <p:cNvGrpSpPr/>
              <p:nvPr/>
            </p:nvGrpSpPr>
            <p:grpSpPr>
              <a:xfrm>
                <a:off x="4467829" y="3172698"/>
                <a:ext cx="3332643" cy="753216"/>
                <a:chOff x="4406962" y="3207422"/>
                <a:chExt cx="3332643" cy="753216"/>
              </a:xfrm>
            </p:grpSpPr>
            <p:sp>
              <p:nvSpPr>
                <p:cNvPr id="43" name="Oval 5"/>
                <p:cNvSpPr>
                  <a:spLocks noChangeArrowheads="1"/>
                </p:cNvSpPr>
                <p:nvPr/>
              </p:nvSpPr>
              <p:spPr bwMode="auto">
                <a:xfrm>
                  <a:off x="4406962" y="3237902"/>
                  <a:ext cx="724644" cy="722736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zh-CN" altLang="en-US" sz="2000">
                    <a:solidFill>
                      <a:srgbClr val="779A69"/>
                    </a:solidFill>
                  </a:endParaRPr>
                </a:p>
              </p:txBody>
            </p:sp>
            <p:sp>
              <p:nvSpPr>
                <p:cNvPr id="44" name="Oval 6"/>
                <p:cNvSpPr>
                  <a:spLocks noChangeArrowheads="1"/>
                </p:cNvSpPr>
                <p:nvPr/>
              </p:nvSpPr>
              <p:spPr bwMode="auto">
                <a:xfrm>
                  <a:off x="4471799" y="3302739"/>
                  <a:ext cx="596878" cy="594970"/>
                </a:xfrm>
                <a:prstGeom prst="ellipse">
                  <a:avLst/>
                </a:prstGeom>
                <a:solidFill>
                  <a:srgbClr val="567B62"/>
                </a:solidFill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zh-CN" altLang="en-US" sz="2000">
                    <a:solidFill>
                      <a:srgbClr val="779A69"/>
                    </a:solidFill>
                  </a:endParaRPr>
                </a:p>
              </p:txBody>
            </p:sp>
            <p:sp>
              <p:nvSpPr>
                <p:cNvPr id="45" name="TextBox 14"/>
                <p:cNvSpPr txBox="1">
                  <a:spLocks noChangeArrowheads="1"/>
                </p:cNvSpPr>
                <p:nvPr/>
              </p:nvSpPr>
              <p:spPr bwMode="auto">
                <a:xfrm>
                  <a:off x="4472761" y="3362226"/>
                  <a:ext cx="604653" cy="5232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r>
                    <a:rPr lang="en-US" altLang="zh-CN" sz="28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28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6" name="文本框 48"/>
                <p:cNvSpPr txBox="1">
                  <a:spLocks noChangeArrowheads="1"/>
                </p:cNvSpPr>
                <p:nvPr/>
              </p:nvSpPr>
              <p:spPr bwMode="auto">
                <a:xfrm>
                  <a:off x="5179458" y="3207422"/>
                  <a:ext cx="2560147" cy="737235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1pPr>
                  <a:lvl2pPr marL="742950" indent="-28575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2pPr>
                  <a:lvl3pPr marL="11430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3pPr>
                  <a:lvl4pPr marL="16002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4pPr>
                  <a:lvl5pPr marL="20574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5pPr>
                  <a:lvl6pPr marL="25146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6pPr>
                  <a:lvl7pPr marL="29718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7pPr>
                  <a:lvl8pPr marL="34290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8pPr>
                  <a:lvl9pPr marL="38862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9pPr>
                </a:lstStyle>
                <a:p>
                  <a:pPr>
                    <a:lnSpc>
                      <a:spcPct val="150000"/>
                    </a:lnSpc>
                    <a:defRPr/>
                  </a:pPr>
                  <a:r>
                    <a:rPr lang="zh-CN" altLang="id-ID" sz="2800" dirty="0">
                      <a:solidFill>
                        <a:srgbClr val="567B62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框架选择</a:t>
                  </a:r>
                  <a:endParaRPr lang="zh-CN" altLang="id-ID" sz="2800" dirty="0">
                    <a:solidFill>
                      <a:srgbClr val="567B6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33" name="组合 32"/>
              <p:cNvGrpSpPr/>
              <p:nvPr/>
            </p:nvGrpSpPr>
            <p:grpSpPr>
              <a:xfrm>
                <a:off x="4475546" y="4182107"/>
                <a:ext cx="3317209" cy="746448"/>
                <a:chOff x="4422396" y="4216831"/>
                <a:chExt cx="3317209" cy="746448"/>
              </a:xfrm>
            </p:grpSpPr>
            <p:sp>
              <p:nvSpPr>
                <p:cNvPr id="39" name="Oval 5"/>
                <p:cNvSpPr>
                  <a:spLocks noChangeArrowheads="1"/>
                </p:cNvSpPr>
                <p:nvPr/>
              </p:nvSpPr>
              <p:spPr bwMode="auto">
                <a:xfrm>
                  <a:off x="4422396" y="4222231"/>
                  <a:ext cx="724644" cy="722736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zh-CN" altLang="en-US" sz="2000">
                    <a:solidFill>
                      <a:srgbClr val="779A69"/>
                    </a:solidFill>
                  </a:endParaRPr>
                </a:p>
              </p:txBody>
            </p:sp>
            <p:sp>
              <p:nvSpPr>
                <p:cNvPr id="40" name="Oval 6"/>
                <p:cNvSpPr>
                  <a:spLocks noChangeArrowheads="1"/>
                </p:cNvSpPr>
                <p:nvPr/>
              </p:nvSpPr>
              <p:spPr bwMode="auto">
                <a:xfrm>
                  <a:off x="4487233" y="4287068"/>
                  <a:ext cx="596878" cy="594970"/>
                </a:xfrm>
                <a:prstGeom prst="ellipse">
                  <a:avLst/>
                </a:prstGeom>
                <a:solidFill>
                  <a:srgbClr val="567B62"/>
                </a:solidFill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zh-CN" altLang="en-US" sz="2000">
                    <a:solidFill>
                      <a:srgbClr val="779A69"/>
                    </a:solidFill>
                  </a:endParaRPr>
                </a:p>
              </p:txBody>
            </p:sp>
            <p:sp>
              <p:nvSpPr>
                <p:cNvPr id="41" name="TextBox 14"/>
                <p:cNvSpPr txBox="1">
                  <a:spLocks noChangeArrowheads="1"/>
                </p:cNvSpPr>
                <p:nvPr/>
              </p:nvSpPr>
              <p:spPr bwMode="auto">
                <a:xfrm>
                  <a:off x="4488195" y="4337899"/>
                  <a:ext cx="604653" cy="5232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r>
                    <a:rPr lang="en-US" altLang="zh-CN" sz="28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</a:t>
                  </a:r>
                  <a:endParaRPr lang="zh-CN" altLang="en-US" sz="28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2" name="文本框 48"/>
                <p:cNvSpPr txBox="1">
                  <a:spLocks noChangeArrowheads="1"/>
                </p:cNvSpPr>
                <p:nvPr/>
              </p:nvSpPr>
              <p:spPr bwMode="auto">
                <a:xfrm>
                  <a:off x="5179458" y="4216831"/>
                  <a:ext cx="2560147" cy="746448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1pPr>
                  <a:lvl2pPr marL="742950" indent="-28575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2pPr>
                  <a:lvl3pPr marL="11430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3pPr>
                  <a:lvl4pPr marL="16002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4pPr>
                  <a:lvl5pPr marL="20574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5pPr>
                  <a:lvl6pPr marL="25146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6pPr>
                  <a:lvl7pPr marL="29718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7pPr>
                  <a:lvl8pPr marL="34290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8pPr>
                  <a:lvl9pPr marL="38862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9pPr>
                </a:lstStyle>
                <a:p>
                  <a:pPr>
                    <a:lnSpc>
                      <a:spcPct val="150000"/>
                    </a:lnSpc>
                    <a:defRPr/>
                  </a:pPr>
                  <a:r>
                    <a:rPr lang="zh-CN" altLang="en-US" sz="2800" dirty="0">
                      <a:solidFill>
                        <a:srgbClr val="567B62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项目亮点</a:t>
                  </a:r>
                  <a:endParaRPr lang="id-ID" altLang="zh-CN" sz="2800" dirty="0">
                    <a:solidFill>
                      <a:srgbClr val="567B6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grpSp>
            <p:nvGrpSpPr>
              <p:cNvPr id="34" name="组合 33"/>
              <p:cNvGrpSpPr/>
              <p:nvPr/>
            </p:nvGrpSpPr>
            <p:grpSpPr>
              <a:xfrm>
                <a:off x="4482711" y="5185265"/>
                <a:ext cx="3309864" cy="737235"/>
                <a:chOff x="4451726" y="5219989"/>
                <a:chExt cx="3309864" cy="737235"/>
              </a:xfrm>
            </p:grpSpPr>
            <p:sp>
              <p:nvSpPr>
                <p:cNvPr id="35" name="Oval 5"/>
                <p:cNvSpPr>
                  <a:spLocks noChangeArrowheads="1"/>
                </p:cNvSpPr>
                <p:nvPr/>
              </p:nvSpPr>
              <p:spPr bwMode="auto">
                <a:xfrm>
                  <a:off x="4451726" y="5222570"/>
                  <a:ext cx="724644" cy="722736"/>
                </a:xfrm>
                <a:prstGeom prst="ellipse">
                  <a:avLst/>
                </a:prstGeom>
                <a:noFill/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zh-CN" altLang="en-US" sz="2000">
                    <a:solidFill>
                      <a:srgbClr val="779A69"/>
                    </a:solidFill>
                  </a:endParaRPr>
                </a:p>
              </p:txBody>
            </p:sp>
            <p:sp>
              <p:nvSpPr>
                <p:cNvPr id="36" name="Oval 6"/>
                <p:cNvSpPr>
                  <a:spLocks noChangeArrowheads="1"/>
                </p:cNvSpPr>
                <p:nvPr/>
              </p:nvSpPr>
              <p:spPr bwMode="auto">
                <a:xfrm>
                  <a:off x="4516563" y="5287407"/>
                  <a:ext cx="596878" cy="594970"/>
                </a:xfrm>
                <a:prstGeom prst="ellipse">
                  <a:avLst/>
                </a:prstGeom>
                <a:solidFill>
                  <a:srgbClr val="567B62"/>
                </a:solidFill>
                <a:ln>
                  <a:noFill/>
                </a:ln>
              </p:spPr>
              <p:txBody>
                <a:bodyPr/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endParaRPr lang="zh-CN" altLang="en-US" sz="2000">
                    <a:solidFill>
                      <a:srgbClr val="779A69"/>
                    </a:solidFill>
                  </a:endParaRPr>
                </a:p>
              </p:txBody>
            </p:sp>
            <p:sp>
              <p:nvSpPr>
                <p:cNvPr id="37" name="TextBox 14"/>
                <p:cNvSpPr txBox="1">
                  <a:spLocks noChangeArrowheads="1"/>
                </p:cNvSpPr>
                <p:nvPr/>
              </p:nvSpPr>
              <p:spPr bwMode="auto">
                <a:xfrm>
                  <a:off x="4498475" y="5337223"/>
                  <a:ext cx="604653" cy="5232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defPPr>
                    <a:defRPr lang="zh-CN"/>
                  </a:defPPr>
                  <a:lvl1pPr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1pPr>
                  <a:lvl2pPr marL="4572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2pPr>
                  <a:lvl3pPr marL="9144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3pPr>
                  <a:lvl4pPr marL="13716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4pPr>
                  <a:lvl5pPr marL="1828800" algn="l" rtl="0" fontAlgn="base">
                    <a:spcBef>
                      <a:spcPct val="0"/>
                    </a:spcBef>
                    <a:spcAft>
                      <a:spcPct val="0"/>
                    </a:spcAft>
                    <a:buFont typeface="Arial" panose="020B0604020202090204" pitchFamily="34" charset="0"/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tx1"/>
                      </a:solidFill>
                      <a:latin typeface="Arial" panose="020B0604020202090204" pitchFamily="34" charset="0"/>
                      <a:ea typeface="宋体" pitchFamily="2" charset="-122"/>
                      <a:cs typeface="+mn-cs"/>
                    </a:defRPr>
                  </a:lvl9pPr>
                </a:lstStyle>
                <a:p>
                  <a:pPr eaLnBrk="1" hangingPunct="1">
                    <a:buFontTx/>
                    <a:buNone/>
                  </a:pPr>
                  <a:r>
                    <a:rPr lang="en-US" altLang="zh-CN" sz="2800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04</a:t>
                  </a:r>
                  <a:endParaRPr lang="zh-CN" altLang="en-US" sz="28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8" name="文本框 48"/>
                <p:cNvSpPr txBox="1">
                  <a:spLocks noChangeArrowheads="1"/>
                </p:cNvSpPr>
                <p:nvPr/>
              </p:nvSpPr>
              <p:spPr bwMode="auto">
                <a:xfrm>
                  <a:off x="5201443" y="5219989"/>
                  <a:ext cx="2560147" cy="737235"/>
                </a:xfrm>
                <a:prstGeom prst="rect">
                  <a:avLst/>
                </a:prstGeom>
                <a:noFill/>
                <a:ln w="9525">
                  <a:noFill/>
                  <a:miter lim="800000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1pPr>
                  <a:lvl2pPr marL="742950" indent="-28575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2pPr>
                  <a:lvl3pPr marL="11430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3pPr>
                  <a:lvl4pPr marL="16002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4pPr>
                  <a:lvl5pPr marL="2057400" indent="-228600"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5pPr>
                  <a:lvl6pPr marL="25146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6pPr>
                  <a:lvl7pPr marL="29718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7pPr>
                  <a:lvl8pPr marL="34290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8pPr>
                  <a:lvl9pPr marL="3886200" indent="-228600" defTabSz="684530" fontAlgn="base">
                    <a:spcBef>
                      <a:spcPct val="0"/>
                    </a:spcBef>
                    <a:spcAft>
                      <a:spcPct val="0"/>
                    </a:spcAft>
                    <a:defRPr sz="1300">
                      <a:solidFill>
                        <a:schemeClr val="tx1"/>
                      </a:solidFill>
                      <a:latin typeface="华文细黑" panose="02010600040101010101" pitchFamily="2" charset="-122"/>
                      <a:ea typeface="华文细黑" panose="02010600040101010101" pitchFamily="2" charset="-122"/>
                    </a:defRPr>
                  </a:lvl9pPr>
                </a:lstStyle>
                <a:p>
                  <a:pPr>
                    <a:lnSpc>
                      <a:spcPct val="150000"/>
                    </a:lnSpc>
                    <a:defRPr/>
                  </a:pPr>
                  <a:r>
                    <a:rPr lang="en-US" altLang="zh-CN" sz="2800" dirty="0">
                      <a:solidFill>
                        <a:srgbClr val="567B62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</a:t>
                  </a:r>
                  <a:r>
                    <a:rPr lang="zh-CN" altLang="en-US" sz="2800" dirty="0">
                      <a:solidFill>
                        <a:srgbClr val="567B62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致</a:t>
                  </a:r>
                  <a:r>
                    <a:rPr lang="en-US" altLang="zh-CN" sz="2800" dirty="0">
                      <a:solidFill>
                        <a:srgbClr val="567B62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 </a:t>
                  </a:r>
                  <a:r>
                    <a:rPr lang="zh-CN" altLang="en-US" sz="2800" dirty="0">
                      <a:solidFill>
                        <a:srgbClr val="567B62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谢</a:t>
                  </a:r>
                  <a:endParaRPr lang="id-ID" altLang="zh-CN" sz="2800" dirty="0">
                    <a:solidFill>
                      <a:srgbClr val="567B6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grpSp>
          <p:nvGrpSpPr>
            <p:cNvPr id="28" name="组合 27"/>
            <p:cNvGrpSpPr/>
            <p:nvPr/>
          </p:nvGrpSpPr>
          <p:grpSpPr>
            <a:xfrm>
              <a:off x="4250690" y="1138196"/>
              <a:ext cx="2822568" cy="769441"/>
              <a:chOff x="4675783" y="1652601"/>
              <a:chExt cx="2822568" cy="769441"/>
            </a:xfrm>
          </p:grpSpPr>
          <p:sp>
            <p:nvSpPr>
              <p:cNvPr id="29" name="TextBox 5"/>
              <p:cNvSpPr txBox="1">
                <a:spLocks noChangeArrowheads="1"/>
              </p:cNvSpPr>
              <p:nvPr/>
            </p:nvSpPr>
            <p:spPr bwMode="auto">
              <a:xfrm>
                <a:off x="4675783" y="1652601"/>
                <a:ext cx="1313180" cy="7694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90204" pitchFamily="34" charset="0"/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90204" pitchFamily="34" charset="0"/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90204" pitchFamily="34" charset="0"/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90204" pitchFamily="34" charset="0"/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90204" pitchFamily="34" charset="0"/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9pPr>
              </a:lstStyle>
              <a:p>
                <a:pPr eaLnBrk="1" hangingPunct="1">
                  <a:buFontTx/>
                  <a:buNone/>
                </a:pPr>
                <a:r>
                  <a:rPr lang="zh-CN" altLang="en-US" sz="4400" dirty="0">
                    <a:solidFill>
                      <a:srgbClr val="567B6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目录</a:t>
                </a:r>
                <a:endParaRPr lang="zh-CN" altLang="en-US" sz="4400" dirty="0">
                  <a:solidFill>
                    <a:srgbClr val="567B6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TextBox 6"/>
              <p:cNvSpPr txBox="1">
                <a:spLocks noChangeArrowheads="1"/>
              </p:cNvSpPr>
              <p:nvPr/>
            </p:nvSpPr>
            <p:spPr bwMode="auto">
              <a:xfrm>
                <a:off x="5988963" y="1913581"/>
                <a:ext cx="1509388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90204" pitchFamily="34" charset="0"/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90204" pitchFamily="34" charset="0"/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90204" pitchFamily="34" charset="0"/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90204" pitchFamily="34" charset="0"/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90204" pitchFamily="34" charset="0"/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90204" pitchFamily="34" charset="0"/>
                    <a:ea typeface="宋体" pitchFamily="2" charset="-122"/>
                    <a:cs typeface="+mn-cs"/>
                  </a:defRPr>
                </a:lvl9pPr>
              </a:lstStyle>
              <a:p>
                <a:pPr eaLnBrk="1" hangingPunct="1">
                  <a:buFontTx/>
                  <a:buNone/>
                </a:pPr>
                <a:r>
                  <a:rPr lang="en-US" altLang="zh-CN" sz="2400" dirty="0">
                    <a:solidFill>
                      <a:srgbClr val="567B62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Contents</a:t>
                </a:r>
                <a:endParaRPr lang="zh-CN" altLang="en-US" sz="2400" dirty="0">
                  <a:solidFill>
                    <a:srgbClr val="567B6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46" b="58650"/>
          <a:stretch>
            <a:fillRect/>
          </a:stretch>
        </p:blipFill>
        <p:spPr>
          <a:xfrm>
            <a:off x="-1" y="0"/>
            <a:ext cx="3935393" cy="438629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85" r="85623"/>
          <a:stretch>
            <a:fillRect/>
          </a:stretch>
        </p:blipFill>
        <p:spPr>
          <a:xfrm>
            <a:off x="10069975" y="3543086"/>
            <a:ext cx="2122025" cy="3314914"/>
          </a:xfrm>
          <a:prstGeom prst="rect">
            <a:avLst/>
          </a:prstGeom>
        </p:spPr>
      </p:pic>
      <p:sp>
        <p:nvSpPr>
          <p:cNvPr id="54" name="文本框 53"/>
          <p:cNvSpPr txBox="1"/>
          <p:nvPr/>
        </p:nvSpPr>
        <p:spPr>
          <a:xfrm>
            <a:off x="4085590" y="88900"/>
            <a:ext cx="4147185" cy="78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课题背景</a:t>
            </a:r>
            <a:endParaRPr lang="en-US" altLang="zh-CN" sz="45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751705" y="1273175"/>
            <a:ext cx="78619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目标用户：企业、商家、用户</a:t>
            </a:r>
            <a:endParaRPr lang="en-US" altLang="zh-CN"/>
          </a:p>
        </p:txBody>
      </p:sp>
      <p:sp>
        <p:nvSpPr>
          <p:cNvPr id="12" name="椭圆 11"/>
          <p:cNvSpPr/>
          <p:nvPr/>
        </p:nvSpPr>
        <p:spPr>
          <a:xfrm>
            <a:off x="7037863" y="2165214"/>
            <a:ext cx="878682" cy="878682"/>
          </a:xfrm>
          <a:prstGeom prst="ellipse">
            <a:avLst/>
          </a:prstGeom>
          <a:solidFill>
            <a:srgbClr val="159F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4400" dirty="0"/>
              <a:t>1</a:t>
            </a:r>
            <a:endParaRPr lang="zh-CN" altLang="en-US" sz="4400" dirty="0"/>
          </a:p>
        </p:txBody>
      </p:sp>
      <p:sp>
        <p:nvSpPr>
          <p:cNvPr id="65" name="椭圆 64"/>
          <p:cNvSpPr/>
          <p:nvPr/>
        </p:nvSpPr>
        <p:spPr>
          <a:xfrm>
            <a:off x="7037863" y="3284556"/>
            <a:ext cx="878682" cy="878682"/>
          </a:xfrm>
          <a:prstGeom prst="ellipse">
            <a:avLst/>
          </a:prstGeom>
          <a:solidFill>
            <a:srgbClr val="FF5B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4400" dirty="0"/>
              <a:t>2</a:t>
            </a:r>
            <a:endParaRPr lang="zh-CN" altLang="en-US" sz="4400" dirty="0"/>
          </a:p>
        </p:txBody>
      </p:sp>
      <p:sp>
        <p:nvSpPr>
          <p:cNvPr id="67" name="椭圆 66"/>
          <p:cNvSpPr/>
          <p:nvPr/>
        </p:nvSpPr>
        <p:spPr>
          <a:xfrm>
            <a:off x="7037863" y="4403898"/>
            <a:ext cx="878682" cy="878682"/>
          </a:xfrm>
          <a:prstGeom prst="ellipse">
            <a:avLst/>
          </a:prstGeom>
          <a:solidFill>
            <a:srgbClr val="159F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4400" dirty="0"/>
              <a:t>3</a:t>
            </a:r>
            <a:endParaRPr lang="zh-CN" altLang="en-US" sz="4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935095" y="2062480"/>
            <a:ext cx="3094990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    </a:t>
            </a:r>
            <a:r>
              <a:rPr lang="zh-CN" altLang="en-US" sz="2000"/>
              <a:t>本课题主要开发</a:t>
            </a:r>
            <a:r>
              <a:rPr lang="en-US" altLang="zh-CN" sz="2000"/>
              <a:t>一个</a:t>
            </a:r>
            <a:r>
              <a:rPr lang="zh-CN" altLang="en-US" sz="2000"/>
              <a:t>便于用户</a:t>
            </a:r>
            <a:r>
              <a:rPr lang="en-US" altLang="zh-CN" sz="2000"/>
              <a:t>能随时随地搜索自己想要的商 品，能对商品的各项属性进行对比，从而快速得知商品之间差异，</a:t>
            </a:r>
            <a:r>
              <a:rPr lang="zh-CN" altLang="en-US" sz="2000"/>
              <a:t>商家能通过图形化界面易操作的方式发布商品，企业用户能稳定运行</a:t>
            </a:r>
            <a:r>
              <a:rPr lang="en-US" altLang="zh-CN" sz="2000"/>
              <a:t>并且能解决单体式应用 交易系统无法短时间处理海量用户消费的交易平台。</a:t>
            </a:r>
            <a:endParaRPr lang="en-US" altLang="zh-CN" sz="2000"/>
          </a:p>
        </p:txBody>
      </p:sp>
      <p:sp>
        <p:nvSpPr>
          <p:cNvPr id="14" name="文本框 13"/>
          <p:cNvSpPr txBox="1"/>
          <p:nvPr/>
        </p:nvSpPr>
        <p:spPr>
          <a:xfrm>
            <a:off x="8058150" y="1976755"/>
            <a:ext cx="1605280" cy="3067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>
              <a:buClrTx/>
              <a:buSzTx/>
              <a:buFontTx/>
            </a:pPr>
            <a:r>
              <a:rPr lang="zh-CN" altLang="en-US" sz="1400" dirty="0">
                <a:solidFill>
                  <a:srgbClr val="159FDD"/>
                </a:solidFill>
                <a:sym typeface="+mn-ea"/>
              </a:rPr>
              <a:t>现实商铺距离较远</a:t>
            </a:r>
            <a:endParaRPr lang="zh-CN" altLang="en-US" sz="1400" dirty="0">
              <a:solidFill>
                <a:srgbClr val="159FDD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987665" y="3387090"/>
            <a:ext cx="2009775" cy="3067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>
              <a:buClrTx/>
              <a:buSzTx/>
              <a:buFontTx/>
            </a:pPr>
            <a:r>
              <a:rPr lang="en-US" altLang="zh-CN" sz="1400" dirty="0">
                <a:solidFill>
                  <a:srgbClr val="159FDD"/>
                </a:solidFill>
              </a:rPr>
              <a:t> </a:t>
            </a:r>
            <a:r>
              <a:rPr lang="zh-CN" altLang="en-US" sz="1400" dirty="0">
                <a:solidFill>
                  <a:srgbClr val="159FDD"/>
                </a:solidFill>
              </a:rPr>
              <a:t>传统交易平台架构老旧</a:t>
            </a:r>
            <a:endParaRPr lang="zh-CN" altLang="en-US" sz="1400" dirty="0">
              <a:solidFill>
                <a:srgbClr val="159FDD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058150" y="4504690"/>
            <a:ext cx="2011680" cy="30670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l">
              <a:buClrTx/>
              <a:buSzTx/>
              <a:buFontTx/>
            </a:pPr>
            <a:r>
              <a:rPr lang="zh-CN" altLang="en-US" sz="1400" dirty="0">
                <a:solidFill>
                  <a:srgbClr val="159FDD"/>
                </a:solidFill>
              </a:rPr>
              <a:t>平台稳定性堪忧	</a:t>
            </a:r>
            <a:endParaRPr lang="zh-CN" altLang="en-US" sz="1400" dirty="0">
              <a:solidFill>
                <a:srgbClr val="159FDD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058150" y="2391410"/>
            <a:ext cx="427228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>
                <a:sym typeface="+mn-ea"/>
              </a:rPr>
              <a:t>消费者不需要再忍受现实生活中因交易地点路途遥远</a:t>
            </a:r>
            <a:endParaRPr lang="en-US" altLang="zh-CN" sz="1400"/>
          </a:p>
          <a:p>
            <a:pPr algn="l"/>
            <a:r>
              <a:rPr lang="en-US" altLang="zh-CN" sz="1400">
                <a:sym typeface="+mn-ea"/>
              </a:rPr>
              <a:t>所导致的时间浪费以及排队等待。</a:t>
            </a:r>
            <a:endParaRPr lang="en-US" altLang="zh-CN" sz="1400"/>
          </a:p>
          <a:p>
            <a:pPr algn="l"/>
            <a:r>
              <a:rPr lang="en-US" altLang="zh-CN" sz="1400">
                <a:sym typeface="+mn-ea"/>
              </a:rPr>
              <a:t>消费者想要在不同地方对多种商品进行对比，</a:t>
            </a:r>
            <a:endParaRPr lang="en-US" altLang="zh-CN" sz="1400"/>
          </a:p>
          <a:p>
            <a:pPr algn="l"/>
            <a:r>
              <a:rPr lang="en-US" altLang="zh-CN" sz="1400">
                <a:sym typeface="+mn-ea"/>
              </a:rPr>
              <a:t>往往很多时候会因为店员的跟随，感觉不自在</a:t>
            </a:r>
            <a:endParaRPr lang="en-US" altLang="zh-CN" sz="1400"/>
          </a:p>
        </p:txBody>
      </p:sp>
      <p:cxnSp>
        <p:nvCxnSpPr>
          <p:cNvPr id="19" name="直接连接符 18"/>
          <p:cNvCxnSpPr/>
          <p:nvPr/>
        </p:nvCxnSpPr>
        <p:spPr>
          <a:xfrm>
            <a:off x="8222615" y="2338705"/>
            <a:ext cx="666115" cy="0"/>
          </a:xfrm>
          <a:prstGeom prst="line">
            <a:avLst/>
          </a:prstGeom>
          <a:ln w="19050">
            <a:solidFill>
              <a:srgbClr val="159F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连接符 69"/>
          <p:cNvCxnSpPr/>
          <p:nvPr/>
        </p:nvCxnSpPr>
        <p:spPr>
          <a:xfrm>
            <a:off x="8222644" y="4873111"/>
            <a:ext cx="665825" cy="0"/>
          </a:xfrm>
          <a:prstGeom prst="line">
            <a:avLst/>
          </a:prstGeom>
          <a:ln w="19050">
            <a:solidFill>
              <a:srgbClr val="159F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8222644" y="3798056"/>
            <a:ext cx="665825" cy="0"/>
          </a:xfrm>
          <a:prstGeom prst="line">
            <a:avLst/>
          </a:prstGeom>
          <a:ln w="19050">
            <a:solidFill>
              <a:srgbClr val="159F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8058150" y="3804920"/>
            <a:ext cx="294640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None/>
            </a:pPr>
            <a:r>
              <a:rPr lang="en-US" altLang="zh-CN" sz="1400">
                <a:sym typeface="+mn-ea"/>
              </a:rPr>
              <a:t>单体式架构部署得交易平台渐渐无法满足”</a:t>
            </a:r>
            <a:r>
              <a:rPr lang="zh-CN" altLang="en-US" sz="1400">
                <a:sym typeface="+mn-ea"/>
              </a:rPr>
              <a:t>秒杀</a:t>
            </a:r>
            <a:r>
              <a:rPr lang="en-US" altLang="zh-CN" sz="1400">
                <a:sym typeface="+mn-ea"/>
              </a:rPr>
              <a:t>”活动中短时间内大量用户请求</a:t>
            </a:r>
            <a:endParaRPr lang="en-US" altLang="zh-CN" sz="1400"/>
          </a:p>
        </p:txBody>
      </p:sp>
      <p:sp>
        <p:nvSpPr>
          <p:cNvPr id="23" name="文本框 22"/>
          <p:cNvSpPr txBox="1"/>
          <p:nvPr/>
        </p:nvSpPr>
        <p:spPr>
          <a:xfrm>
            <a:off x="8058150" y="4934585"/>
            <a:ext cx="256032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 sz="1400"/>
              <a:t>传统交易平台系统没有进行异步处理，应用解耦，</a:t>
            </a:r>
            <a:endParaRPr lang="en-US" altLang="zh-CN" sz="1400"/>
          </a:p>
          <a:p>
            <a:pPr algn="l">
              <a:buClrTx/>
              <a:buSzTx/>
              <a:buFontTx/>
            </a:pPr>
            <a:r>
              <a:rPr lang="en-US" altLang="zh-CN" sz="1400"/>
              <a:t>流量削峰，往往容易一个服务崩溃，导致所有服务崩溃</a:t>
            </a:r>
            <a:endParaRPr lang="en-US" altLang="zh-CN" sz="1400"/>
          </a:p>
        </p:txBody>
      </p:sp>
      <p:grpSp>
        <p:nvGrpSpPr>
          <p:cNvPr id="24" name="组合 23"/>
          <p:cNvGrpSpPr/>
          <p:nvPr/>
        </p:nvGrpSpPr>
        <p:grpSpPr>
          <a:xfrm>
            <a:off x="325755" y="4422140"/>
            <a:ext cx="3317875" cy="2192020"/>
            <a:chOff x="3798183" y="1928910"/>
            <a:chExt cx="4629240" cy="3726322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278" r="32708" b="12500"/>
            <a:stretch>
              <a:fillRect/>
            </a:stretch>
          </p:blipFill>
          <p:spPr>
            <a:xfrm>
              <a:off x="3798183" y="1928910"/>
              <a:ext cx="4629240" cy="3726322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0037" y="2156429"/>
              <a:ext cx="4082413" cy="231291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等腰三角形 7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23665" y="161290"/>
            <a:ext cx="4069080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altLang="en-US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系统框架设计</a:t>
            </a:r>
            <a:endParaRPr lang="zh-CN" altLang="en-US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167890" y="1165860"/>
            <a:ext cx="7101205" cy="55670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989263" y="161290"/>
            <a:ext cx="5937885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altLang="en-US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项目模块</a:t>
            </a:r>
            <a:r>
              <a:rPr lang="en-US" alt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&amp;</a:t>
            </a:r>
            <a:r>
              <a:rPr 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运行环境</a:t>
            </a:r>
            <a:endParaRPr lang="zh-CN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6" name="图片 3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30440" y="1221105"/>
            <a:ext cx="3352165" cy="3641725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195" y="5137785"/>
            <a:ext cx="8660130" cy="1635125"/>
          </a:xfrm>
          <a:prstGeom prst="rect">
            <a:avLst/>
          </a:prstGeom>
        </p:spPr>
      </p:pic>
      <p:pic>
        <p:nvPicPr>
          <p:cNvPr id="39" name="图片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750" y="1230630"/>
            <a:ext cx="3145155" cy="3621405"/>
          </a:xfrm>
          <a:prstGeom prst="rect">
            <a:avLst/>
          </a:prstGeom>
        </p:spPr>
      </p:pic>
      <p:cxnSp>
        <p:nvCxnSpPr>
          <p:cNvPr id="40" name="直接箭头连接符 39"/>
          <p:cNvCxnSpPr/>
          <p:nvPr/>
        </p:nvCxnSpPr>
        <p:spPr>
          <a:xfrm>
            <a:off x="6278880" y="2158365"/>
            <a:ext cx="94678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 flipH="1" flipV="1">
            <a:off x="6325235" y="3497580"/>
            <a:ext cx="923290" cy="114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23666" y="161290"/>
            <a:ext cx="4069080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altLang="en-US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版本控制管理</a:t>
            </a:r>
            <a:endParaRPr lang="zh-CN" altLang="en-US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9730" y="1011555"/>
            <a:ext cx="8709025" cy="54971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636963" y="161290"/>
            <a:ext cx="4642485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服务注册</a:t>
            </a:r>
            <a:r>
              <a:rPr lang="en-US" alt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&amp;</a:t>
            </a:r>
            <a:r>
              <a:rPr lang="zh-CN" altLang="en-US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发现</a:t>
            </a:r>
            <a:endParaRPr lang="zh-CN" altLang="en-US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5030" y="1231900"/>
            <a:ext cx="10674350" cy="48577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275966" y="161290"/>
            <a:ext cx="5364480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altLang="en-US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亮点一：负载均衡</a:t>
            </a:r>
            <a:endParaRPr lang="zh-CN" altLang="en-US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9280" y="1537970"/>
            <a:ext cx="11426825" cy="465709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1077595" y="944880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/>
              <a:t>动静分离</a:t>
            </a:r>
            <a:endParaRPr lang="zh-CN" altLang="en-US" sz="2800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5000">
              <a:srgbClr val="FEFEFE"/>
            </a:gs>
            <a:gs pos="73000">
              <a:srgbClr val="F6F7F9"/>
            </a:gs>
            <a:gs pos="84000">
              <a:srgbClr val="F6F7F9"/>
            </a:gs>
            <a:gs pos="96000">
              <a:srgbClr val="F5F6F8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16200000" flipH="1" flipV="1">
            <a:off x="304890" y="397065"/>
            <a:ext cx="281288" cy="287160"/>
          </a:xfrm>
          <a:prstGeom prst="triangle">
            <a:avLst/>
          </a:prstGeom>
          <a:solidFill>
            <a:srgbClr val="567B62"/>
          </a:solidFill>
          <a:ln w="285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5659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31318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6977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62636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82950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94017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9676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253355" algn="l" defTabSz="1313180" rtl="0" eaLnBrk="1" latinLnBrk="0" hangingPunct="1">
              <a:defRPr sz="2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2952116" y="161290"/>
            <a:ext cx="6012180" cy="783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>
              <a:buClrTx/>
              <a:buSzTx/>
              <a:buFontTx/>
            </a:pPr>
            <a:r>
              <a:rPr lang="zh-CN" sz="4500" spc="600" dirty="0">
                <a:solidFill>
                  <a:srgbClr val="567B6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亮点二：高性能缓存</a:t>
            </a:r>
            <a:endParaRPr lang="zh-CN" sz="4500" spc="600" dirty="0">
              <a:solidFill>
                <a:srgbClr val="567B62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390" y="1362075"/>
            <a:ext cx="5713730" cy="399542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115" y="1362075"/>
            <a:ext cx="8660765" cy="409892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6600,&quot;width&quot;:7524}"/>
</p:tagLst>
</file>

<file path=ppt/tags/tag2.xml><?xml version="1.0" encoding="utf-8"?>
<p:tagLst xmlns:p="http://schemas.openxmlformats.org/presentationml/2006/main">
  <p:tag name="COMMONDATA" val="eyJjb3VudCI6MTQsImhkaWQiOiI0NjQzNDA0Mzc3MzI5MDBkZWIxMWNmZjQzZTg1OWUzOCIsInVzZXJDb3VudCI6MTR9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599</Words>
  <Application>WPS 表格</Application>
  <PresentationFormat>宽屏</PresentationFormat>
  <Paragraphs>98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2" baseType="lpstr">
      <vt:lpstr>Arial</vt:lpstr>
      <vt:lpstr>宋体</vt:lpstr>
      <vt:lpstr>Wingdings</vt:lpstr>
      <vt:lpstr>等线</vt:lpstr>
      <vt:lpstr>汉仪中等线KW</vt:lpstr>
      <vt:lpstr>汉仪书宋二KW</vt:lpstr>
      <vt:lpstr>微软雅黑</vt:lpstr>
      <vt:lpstr>汉仪旗黑</vt:lpstr>
      <vt:lpstr>华文细黑</vt:lpstr>
      <vt:lpstr>宋体</vt:lpstr>
      <vt:lpstr>Arial Unicode MS</vt:lpstr>
      <vt:lpstr>等线 Light</vt:lpstr>
      <vt:lpstr>Calibri</vt:lpstr>
      <vt:lpstr>Helvetica Neue</vt:lpstr>
      <vt:lpstr>黑体-简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administator</dc:creator>
  <cp:lastModifiedBy>0</cp:lastModifiedBy>
  <cp:revision>31</cp:revision>
  <dcterms:created xsi:type="dcterms:W3CDTF">2023-11-09T13:34:26Z</dcterms:created>
  <dcterms:modified xsi:type="dcterms:W3CDTF">2023-11-09T13:34:26Z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2052-6.2.2.8394</vt:lpwstr>
  </property>
  <property fmtid="{D5CDD505-2E9C-101B-9397-08002B2CF9AE}" pid="3" name="KSOTemplateUUID">
    <vt:lpwstr>v1.0_mb_nGv+ootIxlGFrYgyvrt/Jw==</vt:lpwstr>
  </property>
  <property fmtid="{D5CDD505-2E9C-101B-9397-08002B2CF9AE}" pid="4" name="ICV">
    <vt:lpwstr>B4F4FC887F3E9774E2DF4C65739EC21B_43</vt:lpwstr>
  </property>
</Properties>
</file>

<file path=docProps/thumbnail.jpeg>
</file>